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8" r:id="rId3"/>
    <p:sldId id="297" r:id="rId4"/>
    <p:sldId id="313" r:id="rId5"/>
    <p:sldId id="314" r:id="rId6"/>
    <p:sldId id="317" r:id="rId7"/>
    <p:sldId id="318" r:id="rId8"/>
    <p:sldId id="320" r:id="rId9"/>
    <p:sldId id="308" r:id="rId10"/>
    <p:sldId id="264" r:id="rId11"/>
    <p:sldId id="290" r:id="rId12"/>
    <p:sldId id="293" r:id="rId13"/>
    <p:sldId id="291" r:id="rId14"/>
    <p:sldId id="294" r:id="rId15"/>
    <p:sldId id="307" r:id="rId16"/>
    <p:sldId id="303" r:id="rId17"/>
    <p:sldId id="305" r:id="rId18"/>
    <p:sldId id="321" r:id="rId19"/>
    <p:sldId id="309" r:id="rId20"/>
    <p:sldId id="311" r:id="rId21"/>
    <p:sldId id="322" r:id="rId22"/>
  </p:sldIdLst>
  <p:sldSz cx="9144000" cy="6858000" type="screen4x3"/>
  <p:notesSz cx="6994525" cy="9280525"/>
  <p:embeddedFontLst>
    <p:embeddedFont>
      <p:font typeface="Myriad Web Pro" charset="0"/>
      <p:regular r:id="rId25"/>
      <p:bold r:id="rId26"/>
      <p:italic r:id="rId27"/>
    </p:embeddedFont>
    <p:embeddedFont>
      <p:font typeface="Arial Narrow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12"/>
    <a:srgbClr val="000099"/>
    <a:srgbClr val="0000CC"/>
    <a:srgbClr val="B5B28D"/>
    <a:srgbClr val="FFFF00"/>
    <a:srgbClr val="9A9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27" autoAdjust="0"/>
    <p:restoredTop sz="87917" autoAdjust="0"/>
  </p:normalViewPr>
  <p:slideViewPr>
    <p:cSldViewPr>
      <p:cViewPr varScale="1">
        <p:scale>
          <a:sx n="65" d="100"/>
          <a:sy n="65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12" y="-102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FE5A0-C9DF-42DD-8DF8-AF06E57080EB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1F953-A344-45EC-BD55-66BF6B0C7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CEE1-66CB-4C91-912A-9E9283867A5C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D835-ABB0-4859-851D-142BECAFB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F646-FD5D-4435-B0B4-2B5B6380984B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39C46-5C6E-496A-8024-F4DCCAC578A8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64516" y="8816183"/>
            <a:ext cx="3030010" cy="4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7" tIns="45900" rIns="91797" bIns="45900" anchor="b"/>
          <a:lstStyle/>
          <a:p>
            <a:pPr algn="r" defTabSz="917325"/>
            <a:fld id="{5E6674BD-9883-494C-A45A-71242E88082E}" type="slidenum">
              <a:rPr lang="en-US" sz="1200"/>
              <a:pPr algn="r" defTabSz="917325"/>
              <a:t>15</a:t>
            </a:fld>
            <a:endParaRPr lang="en-US" sz="1200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C4CCD-7F51-4BA4-B0B2-89E89854950C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6006F-B943-424D-9406-316B15F180B8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964406" y="8816499"/>
            <a:ext cx="3030119" cy="46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0" tIns="46266" rIns="92530" bIns="46266" anchor="b"/>
          <a:lstStyle/>
          <a:p>
            <a:pPr algn="r" defTabSz="924786"/>
            <a:fld id="{563CCEB5-8468-4513-8704-5F9A82B124BC}" type="slidenum">
              <a:rPr lang="en-US" sz="1200">
                <a:latin typeface="Times New Roman" charset="0"/>
              </a:rPr>
              <a:pPr algn="r" defTabSz="924786"/>
              <a:t>17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346A0-4082-4B60-AC9F-49F46A5E5F34}" type="slidenum">
              <a:rPr lang="en-US"/>
              <a:pPr/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B74AC-F15D-42D5-A6F0-99A72140219E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09" y="4406672"/>
            <a:ext cx="5129108" cy="4177815"/>
          </a:xfrm>
          <a:noFill/>
          <a:ln/>
        </p:spPr>
        <p:txBody>
          <a:bodyPr/>
          <a:lstStyle/>
          <a:p>
            <a:endParaRPr lang="en-US" sz="1800" dirty="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0C30A5EA-240F-4859-92B2-60E7AB6D3E16}" type="slidenum">
              <a:rPr lang="en-US" smtClean="0"/>
              <a:pPr defTabSz="919163"/>
              <a:t>21</a:t>
            </a:fld>
            <a:endParaRPr lang="en-US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962758" y="8816183"/>
            <a:ext cx="3031768" cy="4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24" tIns="46914" rIns="93824" bIns="46914" anchor="b"/>
          <a:lstStyle/>
          <a:p>
            <a:pPr algn="r" defTabSz="938213"/>
            <a:fld id="{64D21EAD-27C5-48E2-8F01-B1A44C7A0590}" type="slidenum">
              <a:rPr lang="en-US" sz="1200">
                <a:latin typeface="Times New Roman" pitchFamily="18" charset="0"/>
              </a:rPr>
              <a:pPr algn="r" defTabSz="938213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43438" cy="3481388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604" y="4410469"/>
            <a:ext cx="5129318" cy="4174335"/>
          </a:xfrm>
          <a:noFill/>
          <a:ln/>
        </p:spPr>
        <p:txBody>
          <a:bodyPr lIns="93824" tIns="46914" rIns="93824" bIns="4691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85045-D71A-4A2E-B891-7C18AAFD5E45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6438"/>
            <a:ext cx="4618038" cy="34655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53" y="4411406"/>
            <a:ext cx="5135421" cy="4171501"/>
          </a:xfrm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F661E-4AA7-46EE-AEA4-07233B9172F8}" type="slidenum">
              <a:rPr lang="en-US" smtClean="0">
                <a:latin typeface="Times New Roman" charset="0"/>
              </a:rPr>
              <a:pPr/>
              <a:t>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41850" cy="34813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15" y="4408251"/>
            <a:ext cx="5593095" cy="4174657"/>
          </a:xfrm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5E095-5E75-4990-903C-64A599374729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15" y="4408250"/>
            <a:ext cx="5594674" cy="4176236"/>
          </a:xfrm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835-ABB0-4859-851D-142BECAFB5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162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14775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975" y="1219200"/>
            <a:ext cx="391636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727" r:id="rId10"/>
    <p:sldLayoutId id="2147483730" r:id="rId11"/>
    <p:sldLayoutId id="2147483731" r:id="rId12"/>
    <p:sldLayoutId id="2147483732" r:id="rId13"/>
    <p:sldLayoutId id="2147483733" r:id="rId14"/>
    <p:sldLayoutId id="2147483735" r:id="rId1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oa.org/" TargetMode="External"/><Relationship Id="rId5" Type="http://schemas.openxmlformats.org/officeDocument/2006/relationships/hyperlink" Target="http://www.aarp.org/" TargetMode="External"/><Relationship Id="rId4" Type="http://schemas.openxmlformats.org/officeDocument/2006/relationships/hyperlink" Target="http://www.cdc.gov/nccdphp/dnp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gif"/><Relationship Id="rId7" Type="http://schemas.openxmlformats.org/officeDocument/2006/relationships/hyperlink" Target="http://www.cdc.gov/pr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hecommunityguide.org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i="1"/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200" b="1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  <a:t>Public Health Collaborations to </a:t>
            </a:r>
            <a:br>
              <a:rPr lang="en-US" sz="3200" b="1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  <a:t>Improve Health Outcomes: </a:t>
            </a:r>
            <a:br>
              <a:rPr lang="en-US" sz="3200" b="1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  <a:t>Healthy Aging Opportunities</a:t>
            </a:r>
            <a:r>
              <a:rPr lang="en-US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E9EE12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E9EE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381000" y="2743200"/>
            <a:ext cx="8458200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Lynda Anderson, PhD</a:t>
            </a:r>
            <a:r>
              <a:rPr lang="en-US" sz="2400" i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i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Director, Healthy Aging Program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Centers for Disease Control &amp; Prevention</a:t>
            </a:r>
          </a:p>
          <a:p>
            <a:pPr algn="ctr" eaLnBrk="1" hangingPunct="1">
              <a:lnSpc>
                <a:spcPct val="80000"/>
              </a:lnSpc>
            </a:pPr>
            <a:endParaRPr lang="en-US" i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/>
              <a:t> 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National Association of Deans and Directors School of Social Work Conference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October 26,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363126"/>
            <a:ext cx="4572000" cy="792162"/>
          </a:xfrm>
        </p:spPr>
        <p:txBody>
          <a:bodyPr/>
          <a:lstStyle/>
          <a:p>
            <a:r>
              <a:rPr lang="en-US" sz="32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482204"/>
            <a:ext cx="4953000" cy="5334000"/>
          </a:xfrm>
        </p:spPr>
        <p:txBody>
          <a:bodyPr/>
          <a:lstStyle/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Research centers at accredited Schools of Public Health or Medicine with Preventive Medicine Residency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Cooperative agreements in         5-year funding cycles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Research conducted with underserved communities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Fund 37 PRCs in 27 states    (2010-2014)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300+ active projects</a:t>
            </a:r>
          </a:p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" name="Picture 2" descr="K:\PRCO\Research Dissemination Team\PRC Program Positioning 2010\I-Image files\PRC Logo 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3792"/>
            <a:ext cx="1944687" cy="914400"/>
          </a:xfrm>
          <a:prstGeom prst="rect">
            <a:avLst/>
          </a:prstGeom>
          <a:noFill/>
        </p:spPr>
      </p:pic>
      <p:pic>
        <p:nvPicPr>
          <p:cNvPr id="3073" name="Picture 1" descr="K:\PRCO\Research Dissemination Team\PRC Program Positioning 2010\D-Photographs\1-Royalty Free Stock Photos\Woman walking with pink hand weigh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201214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144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PRC Locations</a:t>
            </a:r>
            <a:b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2010-2014</a:t>
            </a: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_210549_MAP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468674"/>
            <a:ext cx="8839200" cy="52369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944"/>
            <a:ext cx="8229600" cy="11430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Working with a PRC Provides Opportunities</a:t>
            </a: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114800" cy="4953001"/>
          </a:xfrm>
        </p:spPr>
        <p:txBody>
          <a:bodyPr/>
          <a:lstStyle/>
          <a:p>
            <a:pPr marL="398463" indent="-398463"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Access to large, diverse populations </a:t>
            </a:r>
          </a:p>
          <a:p>
            <a:pPr marL="398463" indent="-398463"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Long-term relationships with communities</a:t>
            </a:r>
          </a:p>
          <a:p>
            <a:pPr marL="398463" indent="-398463"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Strong connections with public health practice systems</a:t>
            </a:r>
          </a:p>
          <a:p>
            <a:pPr marL="398463" indent="-398463"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Multidisciplinary research approaches</a:t>
            </a:r>
          </a:p>
          <a:p>
            <a:pPr marL="398463" indent="-398463"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Policy development and analysis</a:t>
            </a:r>
          </a:p>
        </p:txBody>
      </p:sp>
      <p:pic>
        <p:nvPicPr>
          <p:cNvPr id="20482" name="Picture 2" descr="K:\PRCO\Research Dissemination Team\PRC Program Positioning 2010\I-Image files\PRC Logo G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15000"/>
            <a:ext cx="1524000" cy="716591"/>
          </a:xfrm>
          <a:prstGeom prst="rect">
            <a:avLst/>
          </a:prstGeom>
          <a:noFill/>
        </p:spPr>
      </p:pic>
      <p:pic>
        <p:nvPicPr>
          <p:cNvPr id="7" name="Picture 1" descr="K:\PRCO\Research Dissemination Team\PRC Program Positioning 2010\D-Photographs\1-Royalty Free Stock Photos\Young urban garden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5468"/>
            <a:ext cx="4087066" cy="4113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PRCs’ Expertise</a:t>
            </a: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572000" cy="5029200"/>
          </a:xfrm>
        </p:spPr>
        <p:txBody>
          <a:bodyPr/>
          <a:lstStyle/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Research to develop effective interventions and policies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Technical assistance for </a:t>
            </a:r>
          </a:p>
          <a:p>
            <a:pPr lvl="1">
              <a:spcBef>
                <a:spcPts val="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Implementation</a:t>
            </a:r>
          </a:p>
          <a:p>
            <a:pPr lvl="1">
              <a:spcBef>
                <a:spcPts val="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Dissemination</a:t>
            </a:r>
          </a:p>
          <a:p>
            <a:pPr lvl="1">
              <a:spcBef>
                <a:spcPts val="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Evaluation</a:t>
            </a:r>
          </a:p>
          <a:p>
            <a:pPr lvl="1">
              <a:spcBef>
                <a:spcPts val="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Scientific publications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Community engagement</a:t>
            </a:r>
          </a:p>
          <a:p>
            <a:pPr lvl="1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National Community Committee</a:t>
            </a:r>
          </a:p>
        </p:txBody>
      </p:sp>
      <p:pic>
        <p:nvPicPr>
          <p:cNvPr id="5" name="Picture 2" descr="K:\PRCO\Research Dissemination Team\PRC Program Positioning 2010\I-Image files\PRC Logo G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257800"/>
            <a:ext cx="1438143" cy="676221"/>
          </a:xfrm>
          <a:prstGeom prst="rect">
            <a:avLst/>
          </a:prstGeom>
          <a:noFill/>
        </p:spPr>
      </p:pic>
      <p:pic>
        <p:nvPicPr>
          <p:cNvPr id="6" name="Picture 2" descr="K:\PRCO\Research Dissemination Team\PRC Program Positioning 2010\D-Photographs\1-Royalty Free Stock Photos\Woman selecting veggies in grocery.jpg"/>
          <p:cNvPicPr>
            <a:picLocks noChangeAspect="1" noChangeArrowheads="1"/>
          </p:cNvPicPr>
          <p:nvPr/>
        </p:nvPicPr>
        <p:blipFill>
          <a:blip r:embed="rId5" cstate="print"/>
          <a:srcRect l="21100" t="6232" r="5048"/>
          <a:stretch>
            <a:fillRect/>
          </a:stretch>
        </p:blipFill>
        <p:spPr bwMode="auto">
          <a:xfrm>
            <a:off x="381000" y="1676400"/>
            <a:ext cx="3733800" cy="34465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054"/>
            <a:ext cx="8229600" cy="1173162"/>
          </a:xfrm>
        </p:spPr>
        <p:txBody>
          <a:bodyPr anchor="b"/>
          <a:lstStyle/>
          <a:p>
            <a:pPr algn="ctr" eaLnBrk="1" hangingPunct="1"/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PRC Special Interest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800600" cy="5105400"/>
          </a:xfrm>
        </p:spPr>
        <p:txBody>
          <a:bodyPr/>
          <a:lstStyle/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Established in 1993 to</a:t>
            </a:r>
          </a:p>
          <a:p>
            <a:pPr lvl="1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Support research in health promotion and disease prevention</a:t>
            </a:r>
          </a:p>
          <a:p>
            <a:pPr lvl="2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Focus on the major causes of death and disability</a:t>
            </a:r>
          </a:p>
          <a:p>
            <a:pPr lvl="2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Improve public health practice within communities</a:t>
            </a:r>
          </a:p>
          <a:p>
            <a:pPr lvl="2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Cultivate effective state and local public health programs</a:t>
            </a:r>
          </a:p>
          <a:p>
            <a:pPr lvl="2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Eligible sponsors</a:t>
            </a:r>
          </a:p>
          <a:p>
            <a:pPr lvl="1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CDC Centers/Institutes/Offices</a:t>
            </a:r>
          </a:p>
          <a:p>
            <a:pPr lvl="1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federal agencies, such as National Institutes of Health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K:\PRCO\Research Dissemination Team\PRC Program Positioning 2010\I-Image files\PRC Logo G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638800"/>
            <a:ext cx="1447799" cy="680761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 b="12500"/>
          <a:stretch>
            <a:fillRect/>
          </a:stretch>
        </p:blipFill>
        <p:spPr bwMode="auto">
          <a:xfrm>
            <a:off x="5181600" y="1721779"/>
            <a:ext cx="3352800" cy="384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121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76274"/>
            <a:ext cx="8491538" cy="11350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Prevention Research Centers Program</a:t>
            </a:r>
            <a:b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Thematic Networks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24108"/>
            <a:ext cx="8534400" cy="5011738"/>
          </a:xfrm>
          <a:prstGeom prst="rect">
            <a:avLst/>
          </a:prstGeom>
        </p:spPr>
        <p:txBody>
          <a:bodyPr/>
          <a:lstStyle/>
          <a:p>
            <a:pPr lvl="1" algn="ctr">
              <a:buFontTx/>
              <a:buNone/>
              <a:defRPr/>
            </a:pPr>
            <a:endParaRPr lang="en-US" b="1" i="1" dirty="0" smtClean="0">
              <a:solidFill>
                <a:srgbClr val="FFFF99"/>
              </a:solidFill>
              <a:cs typeface="Arial" pitchFamily="34" charset="0"/>
            </a:endParaRPr>
          </a:p>
          <a:p>
            <a:pPr lvl="1" algn="ctr">
              <a:buFontTx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CDC's Healthy Aging Research Network</a:t>
            </a:r>
          </a:p>
          <a:p>
            <a:pPr lvl="1" algn="ctr">
              <a:buFontTx/>
              <a:buNone/>
              <a:defRPr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CDC’s Healthy Aging Program</a:t>
            </a:r>
          </a:p>
          <a:p>
            <a:pPr marL="519113" lvl="1" indent="-404813" algn="ctr" eaLnBrk="1" hangingPunct="1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  <a:cs typeface="Arial" pitchFamily="34" charset="0"/>
            </a:endParaRPr>
          </a:p>
          <a:p>
            <a:pPr marL="519113" lvl="1" indent="-404813" eaLnBrk="1" hangingPunct="1"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Better understand the determinants of healthy aging in older adults</a:t>
            </a:r>
          </a:p>
          <a:p>
            <a:pPr marL="519113" lvl="1" indent="-404813" eaLnBrk="1" hangingPunct="1"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19113" lvl="1" indent="-404813" eaLnBrk="1" hangingPunct="1"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Identify interventions that promote healthy aging</a:t>
            </a:r>
          </a:p>
          <a:p>
            <a:pPr marL="519113" lvl="1" indent="-404813" eaLnBrk="1" hangingPunct="1"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19113" lvl="1" indent="-404813" eaLnBrk="1" hangingPunct="1"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Assist in the translation of research into sustainable </a:t>
            </a:r>
          </a:p>
          <a:p>
            <a:pPr marL="519113" lvl="1" indent="-404813" eaLnBrk="1" hangingPunct="1"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community-based programs throughout the nation</a:t>
            </a:r>
          </a:p>
          <a:p>
            <a:pPr marL="519113" lvl="1" indent="-404813" eaLnBrk="1" hangingPunct="1">
              <a:buFontTx/>
              <a:buBlip>
                <a:blip r:embed="rId4"/>
              </a:buBlip>
              <a:defRPr/>
            </a:pPr>
            <a:endParaRPr lang="en-US" sz="2400" dirty="0" smtClean="0">
              <a:cs typeface="Arial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609600" y="1337184"/>
            <a:ext cx="80073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4" y="18"/>
              </a:cxn>
            </a:cxnLst>
            <a:rect l="0" t="0" r="r" b="b"/>
            <a:pathLst>
              <a:path w="5274" h="18">
                <a:moveTo>
                  <a:pt x="0" y="0"/>
                </a:moveTo>
                <a:lnTo>
                  <a:pt x="5274" y="18"/>
                </a:lnTo>
              </a:path>
            </a:pathLst>
          </a:custGeom>
          <a:noFill/>
          <a:ln w="31750">
            <a:solidFill>
              <a:srgbClr val="0099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4025" y="364810"/>
            <a:ext cx="8156575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latin typeface="Arial" charset="0"/>
                <a:cs typeface="Arial" charset="0"/>
              </a:rPr>
              <a:t>Member </a:t>
            </a:r>
            <a:r>
              <a:rPr lang="en-US" sz="3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Organizations </a:t>
            </a:r>
            <a:endParaRPr lang="en-US" sz="3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5" y="1248756"/>
            <a:ext cx="7945438" cy="4903788"/>
          </a:xfrm>
          <a:prstGeom prst="rect">
            <a:avLst/>
          </a:prstGeom>
        </p:spPr>
        <p:txBody>
          <a:bodyPr/>
          <a:lstStyle/>
          <a:p>
            <a:pPr marL="515938" indent="-515938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CDC Healthy Aging Program (funder)</a:t>
            </a:r>
          </a:p>
          <a:p>
            <a:pPr marL="515938" indent="-515938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CDC Division of Nutrition, Physical Activity and Obesity</a:t>
            </a:r>
            <a:endParaRPr lang="en-US" sz="2400" u="sng" dirty="0" smtClean="0">
              <a:solidFill>
                <a:schemeClr val="bg2"/>
              </a:solidFill>
              <a:latin typeface="Arial" charset="0"/>
              <a:cs typeface="Arial" charset="0"/>
              <a:hlinkClick r:id="rId4"/>
            </a:endParaRPr>
          </a:p>
          <a:p>
            <a:pPr marL="515938" indent="-515938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CDC/PRC National Community Committee</a:t>
            </a:r>
          </a:p>
          <a:p>
            <a:pPr marL="515938" indent="-515938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AARP</a:t>
            </a:r>
          </a:p>
          <a:p>
            <a:pPr marL="515938" indent="-515938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Administration on Aging</a:t>
            </a:r>
            <a:endParaRPr lang="en-US" sz="2400" dirty="0" smtClean="0">
              <a:solidFill>
                <a:schemeClr val="bg2"/>
              </a:solidFill>
              <a:latin typeface="Arial" charset="0"/>
              <a:cs typeface="Arial" charset="0"/>
              <a:hlinkClick r:id="rId5"/>
            </a:endParaRPr>
          </a:p>
          <a:p>
            <a:pPr marL="515938" indent="-515938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Environmental Protection Agency</a:t>
            </a:r>
            <a:endParaRPr lang="en-US" sz="2400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15938" indent="-515938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National Association of Chronic Disease Directors </a:t>
            </a:r>
          </a:p>
          <a:p>
            <a:pPr marL="515938" indent="-515938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National Council on Aging</a:t>
            </a:r>
            <a:endParaRPr lang="en-US" sz="2400" u="sng" dirty="0" smtClean="0">
              <a:solidFill>
                <a:schemeClr val="bg2"/>
              </a:solidFill>
              <a:latin typeface="Arial" charset="0"/>
              <a:cs typeface="Arial" charset="0"/>
              <a:hlinkClick r:id="rId6"/>
            </a:endParaRPr>
          </a:p>
          <a:p>
            <a:pPr marL="515938" indent="-515938" eaLnBrk="1" hangingPunct="1">
              <a:lnSpc>
                <a:spcPct val="90000"/>
              </a:lnSpc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sz="2400" b="1" u="sng" dirty="0" smtClean="0">
              <a:latin typeface="Arial" charset="0"/>
              <a:cs typeface="Arial" charset="0"/>
            </a:endParaRP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554038" y="1065213"/>
            <a:ext cx="80073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4" y="18"/>
              </a:cxn>
            </a:cxnLst>
            <a:rect l="0" t="0" r="r" b="b"/>
            <a:pathLst>
              <a:path w="5274" h="18">
                <a:moveTo>
                  <a:pt x="0" y="0"/>
                </a:moveTo>
                <a:lnTo>
                  <a:pt x="5274" y="18"/>
                </a:lnTo>
              </a:path>
            </a:pathLst>
          </a:custGeom>
          <a:noFill/>
          <a:ln w="31750">
            <a:solidFill>
              <a:srgbClr val="0099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8534400" cy="914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latin typeface="Arial" charset="0"/>
                <a:cs typeface="Arial" charset="0"/>
              </a:rPr>
              <a:t>Competencies of HAN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358188" cy="50292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Advance science toward action and policy 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Improve capacity &amp; infrastructure for healthy aging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Develop and test evaluation tools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Conduct multi-site studies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Access/engage experts across disciplines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Leverage connections with partners 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609600" y="1307688"/>
            <a:ext cx="80073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4" y="18"/>
              </a:cxn>
            </a:cxnLst>
            <a:rect l="0" t="0" r="r" b="b"/>
            <a:pathLst>
              <a:path w="5274" h="18">
                <a:moveTo>
                  <a:pt x="0" y="0"/>
                </a:moveTo>
                <a:lnTo>
                  <a:pt x="5274" y="18"/>
                </a:lnTo>
              </a:path>
            </a:pathLst>
          </a:custGeom>
          <a:noFill/>
          <a:ln w="31750">
            <a:solidFill>
              <a:srgbClr val="0099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1115"/>
            <a:ext cx="9144000" cy="766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CDC-HAN Resources</a:t>
            </a:r>
            <a:b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www.prc-han.org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506413" y="2195392"/>
            <a:ext cx="8162925" cy="4330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Web-based training programs on evidence-based health promotion programs and RE-AIM</a:t>
            </a:r>
          </a:p>
          <a:p>
            <a:pPr>
              <a:buBlip>
                <a:blip r:embed="rId3"/>
              </a:buBlip>
            </a:pPr>
            <a:endParaRPr lang="en-US" sz="24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Conference materials including speaker handouts, monographs </a:t>
            </a:r>
          </a:p>
          <a:p>
            <a:pPr>
              <a:buBlip>
                <a:blip r:embed="rId3"/>
              </a:buBlip>
            </a:pPr>
            <a:endParaRPr lang="en-US" sz="24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Webinars and Action Briefs</a:t>
            </a:r>
          </a:p>
          <a:p>
            <a:pPr>
              <a:buBlip>
                <a:blip r:embed="rId3"/>
              </a:buBlip>
            </a:pPr>
            <a:endParaRPr lang="en-US" sz="24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Scholarly publications</a:t>
            </a: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400" b="1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609600" y="1735380"/>
            <a:ext cx="80073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4" y="18"/>
              </a:cxn>
            </a:cxnLst>
            <a:rect l="0" t="0" r="r" b="b"/>
            <a:pathLst>
              <a:path w="5274" h="18">
                <a:moveTo>
                  <a:pt x="0" y="0"/>
                </a:moveTo>
                <a:lnTo>
                  <a:pt x="5274" y="18"/>
                </a:lnTo>
              </a:path>
            </a:pathLst>
          </a:custGeom>
          <a:noFill/>
          <a:ln w="31750">
            <a:solidFill>
              <a:srgbClr val="0099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780" y="6096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866" name="Text Box 2"/>
          <p:cNvSpPr txBox="1">
            <a:spLocks noChangeArrowheads="1"/>
          </p:cNvSpPr>
          <p:nvPr/>
        </p:nvSpPr>
        <p:spPr bwMode="auto">
          <a:xfrm>
            <a:off x="0" y="42703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Centers for Disease Control and Prevention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48200" y="1676400"/>
            <a:ext cx="4038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r>
              <a:rPr lang="en-US" sz="2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Prevention </a:t>
            </a:r>
            <a:r>
              <a:rPr lang="en-US" sz="2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 overarching goal</a:t>
            </a: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endParaRPr lang="en-US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endParaRPr lang="en-US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r>
              <a:rPr lang="en-US" sz="2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Science drives what we </a:t>
            </a:r>
            <a:r>
              <a:rPr lang="en-US" sz="2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do</a:t>
            </a: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endParaRPr lang="en-US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endParaRPr lang="en-US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r>
              <a:rPr lang="en-US" sz="2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Focus where we know we can make a difference</a:t>
            </a:r>
          </a:p>
          <a:p>
            <a:pPr marL="400050" indent="-400050">
              <a:buFontTx/>
              <a:buBlip>
                <a:blip r:embed="rId3"/>
              </a:buBlip>
              <a:tabLst>
                <a:tab pos="400050" algn="l"/>
              </a:tabLst>
            </a:pPr>
            <a:endParaRPr lang="en-US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8" name="Picture 2" descr="21Sign_59P"/>
          <p:cNvPicPr>
            <a:picLocks noChangeAspect="1" noChangeArrowheads="1"/>
          </p:cNvPicPr>
          <p:nvPr/>
        </p:nvPicPr>
        <p:blipFill>
          <a:blip r:embed="rId4" cstate="print"/>
          <a:srcRect l="18658" t="3136" r="26566" b="2951"/>
          <a:stretch>
            <a:fillRect/>
          </a:stretch>
        </p:blipFill>
        <p:spPr bwMode="auto">
          <a:xfrm>
            <a:off x="609600" y="1371600"/>
            <a:ext cx="3798887" cy="3967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52" y="1506804"/>
            <a:ext cx="8477450" cy="443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CDC-HAN September 2011 Meeting</a:t>
            </a: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0850"/>
            <a:ext cx="9144000" cy="642938"/>
          </a:xfrm>
          <a:prstGeom prst="rect">
            <a:avLst/>
          </a:prstGeom>
        </p:spPr>
        <p:txBody>
          <a:bodyPr lIns="0" tIns="0" rIns="0" bIns="0" anchor="t"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  <a:latin typeface="Arial" pitchFamily="34" charset="0"/>
              </a:rPr>
              <a:t>Contact Information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574800"/>
            <a:ext cx="8458200" cy="3603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CDC’s Healthy Aging Program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Lynda Anderson, PhD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 smtClean="0">
                <a:solidFill>
                  <a:schemeClr val="bg2"/>
                </a:solidFill>
                <a:latin typeface="Arial" charset="0"/>
              </a:rPr>
              <a:t>Director, Healthy Aging Program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u="sng" dirty="0" smtClean="0">
                <a:solidFill>
                  <a:schemeClr val="bg2"/>
                </a:solidFill>
                <a:latin typeface="Arial" charset="0"/>
              </a:rPr>
              <a:t>laa0@cdc.gov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Jessica Gill, MPH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 smtClean="0">
                <a:solidFill>
                  <a:schemeClr val="bg2"/>
                </a:solidFill>
                <a:latin typeface="Arial" charset="0"/>
              </a:rPr>
              <a:t>Public Health Advisor, Healthy Aging Program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u="sng" dirty="0" smtClean="0">
                <a:solidFill>
                  <a:schemeClr val="bg2"/>
                </a:solidFill>
                <a:latin typeface="Arial" charset="0"/>
              </a:rPr>
              <a:t>ftm4@cdc.gov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200" dirty="0" smtClean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200" u="sng" dirty="0" smtClean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75972" name="Rectangle 5"/>
          <p:cNvSpPr>
            <a:spLocks noChangeArrowheads="1"/>
          </p:cNvSpPr>
          <p:nvPr/>
        </p:nvSpPr>
        <p:spPr bwMode="auto">
          <a:xfrm>
            <a:off x="457200" y="5534025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The findings and conclusions in this presentation are those of the author and do not necessarily represent the official position of CDC or ATSDR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Healthy Aging:  The Role of CDC 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69020"/>
            <a:ext cx="7518400" cy="4937125"/>
          </a:xfrm>
        </p:spPr>
        <p:txBody>
          <a:bodyPr/>
          <a:lstStyle/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Provide quality health information</a:t>
            </a: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Monitor health status of older Americans</a:t>
            </a: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Identify and put into practice what works</a:t>
            </a: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Integrate public health prevention expertise with the reach of the aging service network</a:t>
            </a: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98463" indent="-398463" eaLnBrk="1" hangingPunct="1">
              <a:lnSpc>
                <a:spcPct val="80000"/>
              </a:lnSpc>
              <a:buClr>
                <a:srgbClr val="FFFF66"/>
              </a:buClr>
              <a:buSzPct val="10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Facilitate prevention efforts of health care providers and others who serve older adults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1219200"/>
            <a:ext cx="1689100" cy="23286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492016"/>
            <a:ext cx="9140825" cy="1362075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charset="0"/>
              </a:rPr>
              <a:t>Behavioral Risk Factor Surveillance System</a:t>
            </a:r>
            <a:br>
              <a:rPr lang="en-US" sz="30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Arial" charset="0"/>
              </a:rPr>
              <a:t>(BRFSS)</a:t>
            </a: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93913"/>
            <a:ext cx="7810500" cy="3841750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world’s largest, on-going telephone health survey system, tracking health conditions and risk behaviors in the United States yearly since 1984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SzPct val="90000"/>
              <a:buFontTx/>
              <a:buBlip>
                <a:blip r:embed="rId3"/>
              </a:buBlip>
              <a:defRPr/>
            </a:pPr>
            <a:endParaRPr lang="en-US" sz="24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SzPct val="90000"/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Collects information from adults aged 18 years and older</a:t>
            </a:r>
          </a:p>
          <a:p>
            <a:pPr>
              <a:lnSpc>
                <a:spcPct val="80000"/>
              </a:lnSpc>
              <a:buSzPct val="90000"/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SzPct val="90000"/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Conducted by health departments in all states, the District of Columbia, Puerto Rico, the Virgin Islands, and Guam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71206" name="Freeform 6"/>
          <p:cNvSpPr>
            <a:spLocks/>
          </p:cNvSpPr>
          <p:nvPr/>
        </p:nvSpPr>
        <p:spPr bwMode="auto">
          <a:xfrm>
            <a:off x="571500" y="1638300"/>
            <a:ext cx="80073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4" y="18"/>
              </a:cxn>
            </a:cxnLst>
            <a:rect l="0" t="0" r="r" b="b"/>
            <a:pathLst>
              <a:path w="5274" h="18">
                <a:moveTo>
                  <a:pt x="0" y="0"/>
                </a:moveTo>
                <a:lnTo>
                  <a:pt x="5274" y="18"/>
                </a:lnTo>
              </a:path>
            </a:pathLst>
          </a:custGeom>
          <a:noFill/>
          <a:ln w="31750">
            <a:solidFill>
              <a:srgbClr val="0099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24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charset="0"/>
              </a:rPr>
              <a:t>Applications of BRFSS</a:t>
            </a:r>
          </a:p>
        </p:txBody>
      </p:sp>
      <p:pic>
        <p:nvPicPr>
          <p:cNvPr id="21507" name="Picture 4" descr="us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384300"/>
            <a:ext cx="3914775" cy="3155950"/>
          </a:xfrm>
          <a:noFill/>
          <a:ln w="25400">
            <a:solidFill>
              <a:schemeClr val="bg1"/>
            </a:solidFill>
          </a:ln>
        </p:spPr>
      </p:pic>
      <p:pic>
        <p:nvPicPr>
          <p:cNvPr id="21508" name="Picture 5" descr="logo_brfss_l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95425" y="4883150"/>
            <a:ext cx="1922463" cy="452438"/>
          </a:xfrm>
          <a:prstGeom prst="rect">
            <a:avLst/>
          </a:prstGeom>
          <a:noFill/>
        </p:spPr>
      </p:pic>
      <p:sp>
        <p:nvSpPr>
          <p:cNvPr id="20357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7750" y="1420813"/>
            <a:ext cx="3838575" cy="50434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Blip>
                <a:blip r:embed="rId5"/>
              </a:buBlip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Identify health problems</a:t>
            </a: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endParaRPr lang="en-US" sz="24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Establish and track health objectives</a:t>
            </a: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endParaRPr lang="en-US" sz="24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Support health policies and legislation</a:t>
            </a: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endParaRPr lang="en-US" sz="24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SzPct val="90000"/>
              <a:buBlip>
                <a:blip r:embed="rId5"/>
              </a:buBlip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 and evaluate public health programs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17550" y="5532438"/>
            <a:ext cx="3741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>
                <a:solidFill>
                  <a:srgbClr val="FFFF00"/>
                </a:solidFill>
              </a:rPr>
              <a:t>www.cdc.gov/brfss</a:t>
            </a:r>
          </a:p>
        </p:txBody>
      </p:sp>
      <p:sp>
        <p:nvSpPr>
          <p:cNvPr id="2035720" name="Freeform 8"/>
          <p:cNvSpPr>
            <a:spLocks/>
          </p:cNvSpPr>
          <p:nvPr/>
        </p:nvSpPr>
        <p:spPr bwMode="auto">
          <a:xfrm>
            <a:off x="400050" y="923925"/>
            <a:ext cx="8281988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4" y="18"/>
              </a:cxn>
            </a:cxnLst>
            <a:rect l="0" t="0" r="r" b="b"/>
            <a:pathLst>
              <a:path w="5274" h="18">
                <a:moveTo>
                  <a:pt x="0" y="0"/>
                </a:moveTo>
                <a:lnTo>
                  <a:pt x="5274" y="18"/>
                </a:lnTo>
              </a:path>
            </a:pathLst>
          </a:custGeom>
          <a:noFill/>
          <a:ln w="31750">
            <a:solidFill>
              <a:srgbClr val="0099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048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charset="0"/>
              </a:rPr>
              <a:t>Interactive Versions of Data Reports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t="16875" r="3226" b="11375"/>
          <a:stretch>
            <a:fillRect/>
          </a:stretch>
        </p:blipFill>
        <p:spPr>
          <a:xfrm>
            <a:off x="0" y="1057275"/>
            <a:ext cx="9144000" cy="5467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 l="800" t="17029" r="3600" b="15886"/>
          <a:stretch>
            <a:fillRect/>
          </a:stretch>
        </p:blipFill>
        <p:spPr>
          <a:xfrm>
            <a:off x="38100" y="984759"/>
            <a:ext cx="9105900" cy="5591175"/>
          </a:xfrm>
        </p:spPr>
      </p:pic>
      <p:sp>
        <p:nvSpPr>
          <p:cNvPr id="2053124" name="Rectangle 4"/>
          <p:cNvSpPr>
            <a:spLocks noChangeArrowheads="1"/>
          </p:cNvSpPr>
          <p:nvPr/>
        </p:nvSpPr>
        <p:spPr bwMode="auto">
          <a:xfrm>
            <a:off x="0" y="271257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Dissemination of Information and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CDC_Cover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67200"/>
            <a:ext cx="2809875" cy="21703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21996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Examples of Materials from Healthy Aging Program</a:t>
            </a: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1" y="1802092"/>
            <a:ext cx="1828800" cy="31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739" y="881063"/>
            <a:ext cx="2786062" cy="2453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14" descr="Cover of the July iss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066800"/>
            <a:ext cx="20478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7588" y="1104900"/>
            <a:ext cx="27416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438400"/>
            <a:ext cx="18669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2157414"/>
            <a:ext cx="2057400" cy="2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10" cstate="print"/>
          <a:srcRect l="26816" t="10751" r="24191" b="5626"/>
          <a:stretch>
            <a:fillRect/>
          </a:stretch>
        </p:blipFill>
        <p:spPr bwMode="auto">
          <a:xfrm>
            <a:off x="5105400" y="3429000"/>
            <a:ext cx="1830388" cy="2289175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3324" name="Picture 21" descr="MH brief 2 cover"/>
          <p:cNvPicPr>
            <a:picLocks noChangeAspect="1" noChangeArrowheads="1"/>
          </p:cNvPicPr>
          <p:nvPr/>
        </p:nvPicPr>
        <p:blipFill>
          <a:blip r:embed="rId11" cstate="print"/>
          <a:srcRect b="12825"/>
          <a:stretch>
            <a:fillRect/>
          </a:stretch>
        </p:blipFill>
        <p:spPr bwMode="auto">
          <a:xfrm>
            <a:off x="6629400" y="4343400"/>
            <a:ext cx="1857375" cy="209475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3912" name="Content Placeholder 5" descr="cover_jan08_lg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37338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14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461187"/>
            <a:ext cx="8477250" cy="857250"/>
          </a:xfrm>
        </p:spPr>
        <p:txBody>
          <a:bodyPr/>
          <a:lstStyle/>
          <a:p>
            <a:pPr marL="685800" indent="-685800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charset="0"/>
              </a:rPr>
              <a:t>Translating Research to Practice</a:t>
            </a:r>
          </a:p>
        </p:txBody>
      </p:sp>
      <p:sp>
        <p:nvSpPr>
          <p:cNvPr id="20398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1260475"/>
            <a:ext cx="6910387" cy="2997200"/>
          </a:xfrm>
          <a:prstGeom prst="rect">
            <a:avLst/>
          </a:prstGeom>
        </p:spPr>
        <p:txBody>
          <a:bodyPr/>
          <a:lstStyle/>
          <a:p>
            <a:pPr marL="0" indent="0">
              <a:buSzPct val="90000"/>
              <a:buFontTx/>
              <a:buNone/>
              <a:tabLst>
                <a:tab pos="228600" algn="l"/>
              </a:tabLst>
              <a:defRPr/>
            </a:pPr>
            <a:r>
              <a:rPr lang="en-US" sz="2400" i="1" dirty="0" smtClean="0">
                <a:solidFill>
                  <a:srgbClr val="FFFF00"/>
                </a:solidFill>
                <a:latin typeface="Arial" charset="0"/>
              </a:rPr>
              <a:t>The Guide to Community Preventive Services</a:t>
            </a:r>
          </a:p>
          <a:p>
            <a:pPr marL="0" indent="0">
              <a:lnSpc>
                <a:spcPct val="70000"/>
              </a:lnSpc>
              <a:buSzPct val="90000"/>
              <a:buFontTx/>
              <a:buNone/>
              <a:tabLst>
                <a:tab pos="228600" algn="l"/>
              </a:tabLst>
              <a:defRPr/>
            </a:pPr>
            <a:endParaRPr lang="en-US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71500" lvl="1" indent="-342900">
              <a:buClr>
                <a:srgbClr val="33CCFF"/>
              </a:buClr>
              <a:buSzPct val="9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bg2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Provides information about high-priority </a:t>
            </a:r>
          </a:p>
          <a:p>
            <a:pPr marL="571500" lvl="1" indent="-342900">
              <a:buClr>
                <a:srgbClr val="33CCFF"/>
              </a:buClr>
              <a:buSzPct val="90000"/>
              <a:buNone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bg2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interventions</a:t>
            </a:r>
          </a:p>
          <a:p>
            <a:pPr marL="571500" lvl="1" indent="-342900">
              <a:buClr>
                <a:srgbClr val="33CCFF"/>
              </a:buClr>
              <a:buSzPct val="90000"/>
              <a:buBlip>
                <a:blip r:embed="rId3"/>
              </a:buBlip>
              <a:tabLst>
                <a:tab pos="228600" algn="l"/>
              </a:tabLst>
              <a:defRPr/>
            </a:pPr>
            <a:endParaRPr lang="en-US" sz="2000" dirty="0" smtClean="0">
              <a:solidFill>
                <a:schemeClr val="bg2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71500" lvl="1" indent="-342900">
              <a:buClr>
                <a:srgbClr val="33CCFF"/>
              </a:buClr>
              <a:buSzPct val="9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Older Adults:</a:t>
            </a:r>
          </a:p>
          <a:p>
            <a:pPr marL="971550" lvl="2" indent="-342900">
              <a:buClr>
                <a:srgbClr val="33CCFF"/>
              </a:buClr>
              <a:buSzPct val="9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Interventions to treat depression</a:t>
            </a:r>
          </a:p>
          <a:p>
            <a:pPr marL="571500" lvl="1" indent="-342900">
              <a:buClr>
                <a:srgbClr val="33CCFF"/>
              </a:buClr>
              <a:buSzPct val="90000"/>
              <a:buFontTx/>
              <a:buBlip>
                <a:blip r:embed="rId4"/>
              </a:buBlip>
              <a:tabLst>
                <a:tab pos="228600" algn="l"/>
              </a:tabLst>
              <a:defRPr/>
            </a:pPr>
            <a:endParaRPr lang="en-US" sz="1800" dirty="0" smtClean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28676" name="Picture 4" descr="CommunityServices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828800"/>
            <a:ext cx="1181100" cy="17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4953000" y="3657600"/>
            <a:ext cx="384492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en-US" sz="1800" u="sng" dirty="0" smtClean="0">
                <a:solidFill>
                  <a:schemeClr val="bg2">
                    <a:lumMod val="9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www.thecommunityguide.org</a:t>
            </a:r>
            <a:endParaRPr lang="en-US" sz="1800" u="sng" dirty="0" smtClean="0">
              <a:solidFill>
                <a:schemeClr val="bg2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75000"/>
            </a:pPr>
            <a:endParaRPr lang="en-US" sz="18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/>
          </a:p>
        </p:txBody>
      </p:sp>
      <p:sp>
        <p:nvSpPr>
          <p:cNvPr id="2039817" name="Text Box 9"/>
          <p:cNvSpPr txBox="1">
            <a:spLocks noChangeArrowheads="1"/>
          </p:cNvSpPr>
          <p:nvPr/>
        </p:nvSpPr>
        <p:spPr bwMode="auto">
          <a:xfrm>
            <a:off x="609600" y="4114800"/>
            <a:ext cx="6618288" cy="279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1500" lvl="1" indent="-571500">
              <a:lnSpc>
                <a:spcPct val="80000"/>
              </a:lnSpc>
              <a:buSzPct val="90000"/>
              <a:defRPr/>
            </a:pP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Prevention Research Centers</a:t>
            </a:r>
          </a:p>
          <a:p>
            <a:pPr marL="571500" lvl="1" indent="-342900">
              <a:lnSpc>
                <a:spcPct val="80000"/>
              </a:lnSpc>
              <a:buSzPct val="90000"/>
              <a:buBlip>
                <a:blip r:embed="rId3"/>
              </a:buBlip>
              <a:defRPr/>
            </a:pPr>
            <a:endParaRPr lang="en-US" sz="2000" b="1" dirty="0" smtClean="0">
              <a:solidFill>
                <a:schemeClr val="bg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71500" indent="-342900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000" dirty="0" smtClean="0">
                <a:solidFill>
                  <a:schemeClr val="bg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Extramural program </a:t>
            </a:r>
          </a:p>
          <a:p>
            <a:pPr marL="571500" indent="-342900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endParaRPr lang="en-US" sz="2000" dirty="0" smtClean="0">
              <a:solidFill>
                <a:schemeClr val="bg2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342900">
              <a:buClr>
                <a:schemeClr val="bg1">
                  <a:lumMod val="60000"/>
                  <a:lumOff val="40000"/>
                </a:schemeClr>
              </a:buClr>
              <a:buBlip>
                <a:blip r:embed="rId3"/>
              </a:buBlip>
            </a:pPr>
            <a:r>
              <a:rPr lang="en-US" sz="2000" dirty="0" smtClean="0">
                <a:solidFill>
                  <a:schemeClr val="bg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Established by Congress in 1984</a:t>
            </a:r>
          </a:p>
          <a:p>
            <a:pPr marL="571500" lvl="1" indent="-342900">
              <a:lnSpc>
                <a:spcPct val="80000"/>
              </a:lnSpc>
              <a:buSzPct val="90000"/>
              <a:defRPr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71500" lvl="1" indent="-342900">
              <a:lnSpc>
                <a:spcPct val="80000"/>
              </a:lnSpc>
              <a:buSzPct val="90000"/>
              <a:defRPr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71500" lvl="1" indent="-342900">
              <a:lnSpc>
                <a:spcPct val="80000"/>
              </a:lnSpc>
              <a:buSzPct val="90000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5962444" y="5486400"/>
            <a:ext cx="261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7"/>
              </a:rPr>
              <a:t>www.cdc.gov/prc</a:t>
            </a:r>
            <a:endParaRPr lang="en-US" sz="1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3" name="Picture 2" descr="K:\PRCO\Research Dissemination Team\PRC Program Positioning 2010\I-Image files\PRC Logo Gre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495800"/>
            <a:ext cx="168442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DPHP_PPT_dark(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564</Words>
  <Application>Microsoft Office PowerPoint</Application>
  <PresentationFormat>On-screen Show (4:3)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Myriad Web Pro</vt:lpstr>
      <vt:lpstr>Arial Narrow</vt:lpstr>
      <vt:lpstr>Courier New</vt:lpstr>
      <vt:lpstr>Wingdings</vt:lpstr>
      <vt:lpstr>Calibri</vt:lpstr>
      <vt:lpstr>Times New Roman</vt:lpstr>
      <vt:lpstr>NCCDPHP_PPT_dark([1]</vt:lpstr>
      <vt:lpstr>Public Health Collaborations to  Improve Health Outcomes:  Healthy Aging Opportunities </vt:lpstr>
      <vt:lpstr>PowerPoint Presentation</vt:lpstr>
      <vt:lpstr>Healthy Aging:  The Role of CDC </vt:lpstr>
      <vt:lpstr>Behavioral Risk Factor Surveillance System (BRFSS)</vt:lpstr>
      <vt:lpstr>Applications of BRFSS</vt:lpstr>
      <vt:lpstr>Interactive Versions of Data Reports</vt:lpstr>
      <vt:lpstr>PowerPoint Presentation</vt:lpstr>
      <vt:lpstr>Examples of Materials from Healthy Aging Program</vt:lpstr>
      <vt:lpstr>Translating Research to Practice</vt:lpstr>
      <vt:lpstr> Overview</vt:lpstr>
      <vt:lpstr>PRC Locations 2010-2014</vt:lpstr>
      <vt:lpstr>Working with a PRC Provides Opportunities</vt:lpstr>
      <vt:lpstr>PRCs’ Expertise</vt:lpstr>
      <vt:lpstr>PRC Special Interest Projects</vt:lpstr>
      <vt:lpstr>Prevention Research Centers Program Thematic Networks</vt:lpstr>
      <vt:lpstr>Member Organizations </vt:lpstr>
      <vt:lpstr>Competencies of HAN</vt:lpstr>
      <vt:lpstr>CDC-HAN Resources www.prc-han.org  </vt:lpstr>
      <vt:lpstr>PowerPoint Presentation</vt:lpstr>
      <vt:lpstr>CDC-HAN September 2011 Meeting</vt:lpstr>
      <vt:lpstr>Contact Information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fsx4</dc:creator>
  <cp:lastModifiedBy>Vitali Chamov</cp:lastModifiedBy>
  <cp:revision>272</cp:revision>
  <dcterms:created xsi:type="dcterms:W3CDTF">2010-10-13T18:02:00Z</dcterms:created>
  <dcterms:modified xsi:type="dcterms:W3CDTF">2011-11-03T20:51:03Z</dcterms:modified>
</cp:coreProperties>
</file>